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72" r:id="rId3"/>
    <p:sldId id="258" r:id="rId4"/>
    <p:sldId id="268" r:id="rId5"/>
    <p:sldId id="259" r:id="rId6"/>
    <p:sldId id="260" r:id="rId7"/>
    <p:sldId id="261" r:id="rId8"/>
    <p:sldId id="262" r:id="rId9"/>
    <p:sldId id="263" r:id="rId10"/>
    <p:sldId id="264" r:id="rId11"/>
    <p:sldId id="265" r:id="rId12"/>
    <p:sldId id="266" r:id="rId13"/>
    <p:sldId id="275" r:id="rId14"/>
    <p:sldId id="273" r:id="rId15"/>
    <p:sldId id="274" r:id="rId16"/>
    <p:sldId id="269" r:id="rId17"/>
    <p:sldId id="270" r:id="rId18"/>
  </p:sldIdLst>
  <p:sldSz cx="11161713" cy="6858000"/>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068" y="-102"/>
      </p:cViewPr>
      <p:guideLst>
        <p:guide orient="horz" pos="2160"/>
        <p:guide pos="351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4A99EEB0-1439-4208-9181-57151E82628A}" type="datetimeFigureOut">
              <a:rPr lang="en-US" smtClean="0"/>
              <a:pPr/>
              <a:t>4/6/2017</a:t>
            </a:fld>
            <a:endParaRPr lang="en-US"/>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5C7A5411-714E-4133-A1FE-127436D03CF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EE0ACA5C-C7FE-4DFD-97E3-924BC6BEF825}" type="datetimeFigureOut">
              <a:rPr lang="en-US" smtClean="0"/>
              <a:pPr/>
              <a:t>4/6/2017</a:t>
            </a:fld>
            <a:endParaRPr lang="en-US"/>
          </a:p>
        </p:txBody>
      </p:sp>
      <p:sp>
        <p:nvSpPr>
          <p:cNvPr id="4" name="Slide Image Placeholder 3"/>
          <p:cNvSpPr>
            <a:spLocks noGrp="1" noRot="1" noChangeAspect="1"/>
          </p:cNvSpPr>
          <p:nvPr>
            <p:ph type="sldImg" idx="2"/>
          </p:nvPr>
        </p:nvSpPr>
        <p:spPr>
          <a:xfrm>
            <a:off x="306388" y="744538"/>
            <a:ext cx="6056312"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6242CE8E-47A3-49EA-9B4D-C4311E34D58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6388" y="744538"/>
            <a:ext cx="6056312" cy="3722687"/>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242CE8E-47A3-49EA-9B4D-C4311E34D585}"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7129" y="2130426"/>
            <a:ext cx="9487456"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74257" y="3886200"/>
            <a:ext cx="781319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FFBE94-CA92-41C0-A28F-E85CB91C8203}" type="datetime1">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66083-CCCA-4D12-BC64-0D9F7FF5C7C3}" type="datetime1">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92242" y="274639"/>
            <a:ext cx="251138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8086" y="274639"/>
            <a:ext cx="734812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C1ADD-B777-4D92-8517-B63A14497BBE}" type="datetime1">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A474E-5A4F-477B-9D14-5ED5B4AB64DD}" type="datetime1">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1698" y="4406901"/>
            <a:ext cx="9487456"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81698" y="2906713"/>
            <a:ext cx="948745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F61188-A7A7-4D0D-936F-D1218C3CB883}" type="datetime1">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8085" y="1600201"/>
            <a:ext cx="49297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73871" y="1600201"/>
            <a:ext cx="49297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7D8AC2-F08E-4E63-83EA-8F2EC2E62DFD}" type="datetime1">
              <a:rPr lang="en-US" smtClean="0"/>
              <a:pPr/>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58086" y="1535113"/>
            <a:ext cx="49316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58086" y="2174875"/>
            <a:ext cx="49316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669996" y="1535113"/>
            <a:ext cx="49336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69996" y="2174875"/>
            <a:ext cx="49336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11C72E-964F-4888-92D4-1471ECD3625A}" type="datetime1">
              <a:rPr lang="en-US" smtClean="0"/>
              <a:pPr/>
              <a:t>4/6/2017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3EFAC9-1E0A-4AD6-895C-29EF9469F346}" type="datetime1">
              <a:rPr lang="en-US" smtClean="0"/>
              <a:pPr/>
              <a:t>4/6/2017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F2860-6B6C-414F-B17F-62F6DF63679A}" type="datetime1">
              <a:rPr lang="en-US" smtClean="0"/>
              <a:pPr/>
              <a:t>4/6/2017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6" y="273050"/>
            <a:ext cx="3672127"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363920" y="273051"/>
            <a:ext cx="623970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58086" y="1435101"/>
            <a:ext cx="367212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997455-818B-416F-8336-540239358DFA}" type="datetime1">
              <a:rPr lang="en-US" smtClean="0"/>
              <a:pPr/>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7774" y="4800600"/>
            <a:ext cx="669702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187774" y="612775"/>
            <a:ext cx="66970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87774" y="5367338"/>
            <a:ext cx="66970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87A9B-C13F-4102-B668-A7709F17F364}" type="datetime1">
              <a:rPr lang="en-US" smtClean="0"/>
              <a:pPr/>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E73FA-2733-4427-A4D1-71DA000BED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086" y="274638"/>
            <a:ext cx="10045542"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58086" y="1600201"/>
            <a:ext cx="1004554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58086" y="6356351"/>
            <a:ext cx="2604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03971-2549-4448-A7BA-FFF6B0C53275}" type="datetime1">
              <a:rPr lang="en-US" smtClean="0"/>
              <a:pPr/>
              <a:t>4/6/2017</a:t>
            </a:fld>
            <a:endParaRPr lang="en-US"/>
          </a:p>
        </p:txBody>
      </p:sp>
      <p:sp>
        <p:nvSpPr>
          <p:cNvPr id="5" name="Footer Placeholder 4"/>
          <p:cNvSpPr>
            <a:spLocks noGrp="1"/>
          </p:cNvSpPr>
          <p:nvPr>
            <p:ph type="ftr" sz="quarter" idx="3"/>
          </p:nvPr>
        </p:nvSpPr>
        <p:spPr>
          <a:xfrm>
            <a:off x="3813586" y="6356351"/>
            <a:ext cx="353454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999228" y="6356351"/>
            <a:ext cx="2604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E73FA-2733-4427-A4D1-71DA000BED7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hemeClr val="dk1"/>
          </a:lnRef>
          <a:fillRef idx="3">
            <a:schemeClr val="dk1"/>
          </a:fillRef>
          <a:effectRef idx="3">
            <a:schemeClr val="dk1"/>
          </a:effectRef>
          <a:fontRef idx="minor">
            <a:schemeClr val="lt1"/>
          </a:fontRef>
        </p:style>
        <p:txBody>
          <a:bodyPr/>
          <a:lstStyle/>
          <a:p>
            <a:r>
              <a:rPr lang="en-US" dirty="0" smtClean="0">
                <a:solidFill>
                  <a:schemeClr val="tx1"/>
                </a:solidFill>
                <a:latin typeface="Algerian" pitchFamily="82" charset="0"/>
              </a:rPr>
              <a:t>3</a:t>
            </a:r>
            <a:r>
              <a:rPr lang="en-US" baseline="30000" dirty="0" smtClean="0">
                <a:solidFill>
                  <a:schemeClr val="tx1"/>
                </a:solidFill>
                <a:latin typeface="Algerian" pitchFamily="82" charset="0"/>
              </a:rPr>
              <a:t>rd</a:t>
            </a:r>
            <a:r>
              <a:rPr lang="en-US" dirty="0" smtClean="0">
                <a:solidFill>
                  <a:schemeClr val="tx1"/>
                </a:solidFill>
                <a:latin typeface="Algerian" pitchFamily="82" charset="0"/>
              </a:rPr>
              <a:t> Social Welfare Policy of Pakistan, 1992</a:t>
            </a:r>
            <a:endParaRPr lang="en-US" dirty="0">
              <a:solidFill>
                <a:schemeClr val="tx1"/>
              </a:solidFill>
              <a:latin typeface="Algerian" pitchFamily="82" charset="0"/>
            </a:endParaRPr>
          </a:p>
        </p:txBody>
      </p:sp>
      <p:sp>
        <p:nvSpPr>
          <p:cNvPr id="3" name="Subtitle 2"/>
          <p:cNvSpPr>
            <a:spLocks noGrp="1"/>
          </p:cNvSpPr>
          <p:nvPr>
            <p:ph type="subTitle" idx="1"/>
          </p:nvPr>
        </p:nvSpPr>
        <p:spPr/>
        <p:txBody>
          <a:bodyPr/>
          <a:lstStyle/>
          <a:p>
            <a:r>
              <a:rPr lang="en-US" dirty="0" smtClean="0"/>
              <a:t>IMRAN AHMAD SAJID, PhD</a:t>
            </a:r>
            <a:endParaRPr lang="en-US" dirty="0"/>
          </a:p>
        </p:txBody>
      </p:sp>
      <p:sp>
        <p:nvSpPr>
          <p:cNvPr id="4" name="Rectangle 3"/>
          <p:cNvSpPr/>
          <p:nvPr/>
        </p:nvSpPr>
        <p:spPr>
          <a:xfrm>
            <a:off x="186028" y="6367046"/>
            <a:ext cx="10696642" cy="338554"/>
          </a:xfrm>
          <a:prstGeom prst="rect">
            <a:avLst/>
          </a:prstGeom>
        </p:spPr>
        <p:txBody>
          <a:bodyPr wrap="square">
            <a:spAutoFit/>
          </a:bodyPr>
          <a:lstStyle/>
          <a:p>
            <a:r>
              <a:rPr lang="en-US" sz="1600" b="1" i="1" dirty="0" smtClean="0"/>
              <a:t>Source: </a:t>
            </a:r>
            <a:r>
              <a:rPr lang="en-US" sz="1600" b="1" i="1" dirty="0" err="1" smtClean="0"/>
              <a:t>Shireen</a:t>
            </a:r>
            <a:r>
              <a:rPr lang="en-US" sz="1600" b="1" i="1" dirty="0" smtClean="0"/>
              <a:t> </a:t>
            </a:r>
            <a:r>
              <a:rPr lang="en-US" sz="1600" b="1" i="1" dirty="0" err="1" smtClean="0"/>
              <a:t>Rehmatullah</a:t>
            </a:r>
            <a:r>
              <a:rPr lang="en-US" sz="1600" b="1" i="1" dirty="0" smtClean="0"/>
              <a:t>. (2002). Social Welfare in Pakistan. Karachi: Oxford University Press</a:t>
            </a:r>
            <a:endParaRPr lang="en-US" sz="16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6" y="274638"/>
            <a:ext cx="10045542" cy="1935162"/>
          </a:xfrm>
        </p:spPr>
        <p:txBody>
          <a:bodyPr>
            <a:normAutofit fontScale="90000"/>
          </a:bodyPr>
          <a:lstStyle/>
          <a:p>
            <a:pPr algn="l"/>
            <a:r>
              <a:rPr lang="en-US" dirty="0" smtClean="0"/>
              <a:t>7. To develop </a:t>
            </a:r>
            <a:r>
              <a:rPr lang="en-US" dirty="0" smtClean="0">
                <a:solidFill>
                  <a:srgbClr val="FFFF00"/>
                </a:solidFill>
              </a:rPr>
              <a:t>remedial</a:t>
            </a:r>
            <a:r>
              <a:rPr lang="en-US" dirty="0" smtClean="0"/>
              <a:t> </a:t>
            </a:r>
            <a:r>
              <a:rPr lang="en-US" dirty="0" err="1" smtClean="0"/>
              <a:t>programmes</a:t>
            </a:r>
            <a:r>
              <a:rPr lang="en-US" dirty="0" smtClean="0"/>
              <a:t> </a:t>
            </a:r>
            <a:br>
              <a:rPr lang="en-US" dirty="0" smtClean="0"/>
            </a:br>
            <a:r>
              <a:rPr lang="en-US" dirty="0"/>
              <a:t> </a:t>
            </a:r>
            <a:r>
              <a:rPr lang="en-US" dirty="0" smtClean="0"/>
              <a:t>   for care, welfare and rehabilitation of disable </a:t>
            </a:r>
            <a:endParaRPr lang="en-US" dirty="0"/>
          </a:p>
        </p:txBody>
      </p:sp>
      <p:sp>
        <p:nvSpPr>
          <p:cNvPr id="3" name="Content Placeholder 2"/>
          <p:cNvSpPr>
            <a:spLocks noGrp="1"/>
          </p:cNvSpPr>
          <p:nvPr>
            <p:ph idx="1"/>
          </p:nvPr>
        </p:nvSpPr>
        <p:spPr>
          <a:xfrm>
            <a:off x="558086" y="2667001"/>
            <a:ext cx="10045542" cy="3459163"/>
          </a:xfrm>
        </p:spPr>
        <p:txBody>
          <a:bodyPr/>
          <a:lstStyle/>
          <a:p>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8. To make provisions for staff welfare </a:t>
            </a:r>
            <a:br>
              <a:rPr lang="en-US" dirty="0" smtClean="0"/>
            </a:br>
            <a:r>
              <a:rPr lang="en-US" dirty="0"/>
              <a:t> </a:t>
            </a:r>
            <a:r>
              <a:rPr lang="en-US" dirty="0" smtClean="0"/>
              <a:t>   /government employees</a:t>
            </a:r>
            <a:endParaRPr lang="en-US" dirty="0"/>
          </a:p>
        </p:txBody>
      </p:sp>
      <p:sp>
        <p:nvSpPr>
          <p:cNvPr id="3" name="Content Placeholder 2"/>
          <p:cNvSpPr>
            <a:spLocks noGrp="1"/>
          </p:cNvSpPr>
          <p:nvPr>
            <p:ph idx="1"/>
          </p:nvPr>
        </p:nvSpPr>
        <p:spPr>
          <a:xfrm>
            <a:off x="558086" y="2286001"/>
            <a:ext cx="10045542" cy="3840163"/>
          </a:xfrm>
        </p:spPr>
        <p:txBody>
          <a:bodyPr/>
          <a:lstStyle/>
          <a:p>
            <a:pPr lvl="1"/>
            <a:r>
              <a:rPr lang="en-US" dirty="0" smtClean="0"/>
              <a:t>Office of welfare officer in AG Office</a:t>
            </a:r>
          </a:p>
          <a:p>
            <a:pPr lvl="1"/>
            <a:r>
              <a:rPr lang="en-US" dirty="0" smtClean="0"/>
              <a:t>Welfare of low paid workers (Grade 1 – 3)</a:t>
            </a:r>
          </a:p>
          <a:p>
            <a:pPr lvl="1"/>
            <a:r>
              <a:rPr lang="en-US" dirty="0" err="1" smtClean="0">
                <a:solidFill>
                  <a:srgbClr val="FFFF00"/>
                </a:solidFill>
              </a:rPr>
              <a:t>Jahez</a:t>
            </a:r>
            <a:r>
              <a:rPr lang="en-US" dirty="0" smtClean="0">
                <a:solidFill>
                  <a:srgbClr val="FFFF00"/>
                </a:solidFill>
              </a:rPr>
              <a:t> fund, Death Grant,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DE73FA-2733-4427-A4D1-71DA000BED7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9. To decentralize social welfare </a:t>
            </a:r>
            <a:br>
              <a:rPr lang="en-US" dirty="0" smtClean="0"/>
            </a:br>
            <a:r>
              <a:rPr lang="en-US" dirty="0"/>
              <a:t> </a:t>
            </a:r>
            <a:r>
              <a:rPr lang="en-US" dirty="0" smtClean="0"/>
              <a:t>   administration to the district level</a:t>
            </a:r>
            <a:endParaRPr lang="en-US" dirty="0"/>
          </a:p>
        </p:txBody>
      </p:sp>
      <p:sp>
        <p:nvSpPr>
          <p:cNvPr id="3" name="Content Placeholder 2"/>
          <p:cNvSpPr>
            <a:spLocks noGrp="1"/>
          </p:cNvSpPr>
          <p:nvPr>
            <p:ph idx="1"/>
          </p:nvPr>
        </p:nvSpPr>
        <p:spPr>
          <a:xfrm>
            <a:off x="558086" y="2667001"/>
            <a:ext cx="10045542" cy="3459163"/>
          </a:xfrm>
        </p:spPr>
        <p:txBody>
          <a:bodyPr/>
          <a:lstStyle/>
          <a:p>
            <a:pPr lvl="1"/>
            <a:r>
              <a:rPr lang="en-US" dirty="0" smtClean="0"/>
              <a:t>financial assistance and training, will be provided by Federal and Provincial government</a:t>
            </a:r>
          </a:p>
          <a:p>
            <a:pPr lvl="1"/>
            <a:endParaRPr lang="en-US" dirty="0" smtClean="0"/>
          </a:p>
          <a:p>
            <a:pPr lvl="1"/>
            <a:r>
              <a:rPr lang="en-US" dirty="0" smtClean="0"/>
              <a:t>Monitoring, evaluation, and supervision, all will be done at District Level</a:t>
            </a:r>
          </a:p>
        </p:txBody>
      </p:sp>
      <p:sp>
        <p:nvSpPr>
          <p:cNvPr id="4" name="Slide Number Placeholder 3"/>
          <p:cNvSpPr>
            <a:spLocks noGrp="1"/>
          </p:cNvSpPr>
          <p:nvPr>
            <p:ph type="sldNum" sz="quarter" idx="12"/>
          </p:nvPr>
        </p:nvSpPr>
        <p:spPr/>
        <p:txBody>
          <a:bodyPr/>
          <a:lstStyle/>
          <a:p>
            <a:fld id="{99DE73FA-2733-4427-A4D1-71DA000BED7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itchFamily="18" charset="0"/>
              </a:rPr>
              <a:t>Major Recommendations </a:t>
            </a:r>
            <a:endParaRPr lang="en-US" dirty="0">
              <a:latin typeface="Cambria" pitchFamily="18"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Establishment of Pakistan Bait-</a:t>
            </a:r>
            <a:r>
              <a:rPr lang="en-US" dirty="0" err="1" smtClean="0"/>
              <a:t>ul</a:t>
            </a:r>
            <a:r>
              <a:rPr lang="en-US" dirty="0" smtClean="0"/>
              <a:t>-Mal</a:t>
            </a:r>
          </a:p>
          <a:p>
            <a:pPr marL="514350" indent="-514350">
              <a:buFont typeface="+mj-lt"/>
              <a:buAutoNum type="arabicPeriod"/>
            </a:pPr>
            <a:r>
              <a:rPr lang="en-US" dirty="0" smtClean="0"/>
              <a:t>Ministry of Social Welfare and Humanitarian Affairs</a:t>
            </a:r>
          </a:p>
          <a:p>
            <a:pPr marL="971550" lvl="1" indent="-514350"/>
            <a:r>
              <a:rPr lang="en-US" dirty="0" smtClean="0"/>
              <a:t>Umbrella for Women’s Welfare, youth Welfare, Population Welfare, and </a:t>
            </a:r>
            <a:r>
              <a:rPr lang="en-US" dirty="0" err="1" smtClean="0"/>
              <a:t>Zakat</a:t>
            </a:r>
            <a:r>
              <a:rPr lang="en-US" dirty="0" smtClean="0"/>
              <a:t> Administration</a:t>
            </a:r>
          </a:p>
          <a:p>
            <a:pPr marL="514350" indent="-514350">
              <a:buFont typeface="+mj-lt"/>
              <a:buAutoNum type="arabicPeriod"/>
            </a:pPr>
            <a:r>
              <a:rPr lang="en-US" dirty="0" smtClean="0"/>
              <a:t>Updating Social Legislation to control foreign aid to voluntary organizations</a:t>
            </a:r>
          </a:p>
          <a:p>
            <a:pPr marL="514350" indent="-514350">
              <a:buFont typeface="+mj-lt"/>
              <a:buAutoNum type="arabicPeriod"/>
            </a:pPr>
            <a:r>
              <a:rPr lang="en-US" dirty="0" smtClean="0"/>
              <a:t>Decentralization of Social Welfare </a:t>
            </a:r>
            <a:r>
              <a:rPr lang="en-US" dirty="0" err="1" smtClean="0"/>
              <a:t>Programmes</a:t>
            </a:r>
            <a:r>
              <a:rPr lang="en-US" dirty="0" smtClean="0"/>
              <a:t> to district and local government </a:t>
            </a:r>
          </a:p>
        </p:txBody>
      </p:sp>
      <p:sp>
        <p:nvSpPr>
          <p:cNvPr id="4" name="Slide Number Placeholder 3"/>
          <p:cNvSpPr>
            <a:spLocks noGrp="1"/>
          </p:cNvSpPr>
          <p:nvPr>
            <p:ph type="sldNum" sz="quarter" idx="12"/>
          </p:nvPr>
        </p:nvSpPr>
        <p:spPr/>
        <p:txBody>
          <a:bodyPr/>
          <a:lstStyle/>
          <a:p>
            <a:fld id="{99DE73FA-2733-4427-A4D1-71DA000BED71}"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Bait-</a:t>
            </a:r>
            <a:r>
              <a:rPr lang="en-US" dirty="0" err="1" smtClean="0"/>
              <a:t>ul</a:t>
            </a:r>
            <a:r>
              <a:rPr lang="en-US" dirty="0" smtClean="0"/>
              <a:t>-Mal and its Role</a:t>
            </a:r>
            <a:endParaRPr lang="en-US" dirty="0"/>
          </a:p>
        </p:txBody>
      </p:sp>
      <p:sp>
        <p:nvSpPr>
          <p:cNvPr id="3" name="Content Placeholder 2"/>
          <p:cNvSpPr>
            <a:spLocks noGrp="1"/>
          </p:cNvSpPr>
          <p:nvPr>
            <p:ph idx="1"/>
          </p:nvPr>
        </p:nvSpPr>
        <p:spPr/>
        <p:txBody>
          <a:bodyPr/>
          <a:lstStyle/>
          <a:p>
            <a:r>
              <a:rPr lang="en-US" dirty="0" smtClean="0"/>
              <a:t>Any welfare system has two aspects, </a:t>
            </a:r>
          </a:p>
          <a:p>
            <a:pPr marL="914400" lvl="1" indent="-514350">
              <a:buFont typeface="+mj-lt"/>
              <a:buAutoNum type="arabicPeriod"/>
            </a:pPr>
            <a:r>
              <a:rPr lang="en-US" dirty="0" smtClean="0"/>
              <a:t>Financial and </a:t>
            </a:r>
          </a:p>
          <a:p>
            <a:pPr marL="914400" lvl="1" indent="-514350">
              <a:buFont typeface="+mj-lt"/>
              <a:buAutoNum type="arabicPeriod"/>
            </a:pPr>
            <a:r>
              <a:rPr lang="en-US" dirty="0" smtClean="0"/>
              <a:t>Administration</a:t>
            </a:r>
          </a:p>
          <a:p>
            <a:r>
              <a:rPr lang="en-US" dirty="0" smtClean="0"/>
              <a:t>Financial facilities were provided through Pakistan Bait-</a:t>
            </a:r>
            <a:r>
              <a:rPr lang="en-US" dirty="0" err="1" smtClean="0"/>
              <a:t>ul</a:t>
            </a:r>
            <a:r>
              <a:rPr lang="en-US" dirty="0" smtClean="0"/>
              <a:t>-Mal. </a:t>
            </a:r>
          </a:p>
        </p:txBody>
      </p:sp>
      <p:sp>
        <p:nvSpPr>
          <p:cNvPr id="4" name="Slide Number Placeholder 3"/>
          <p:cNvSpPr>
            <a:spLocks noGrp="1"/>
          </p:cNvSpPr>
          <p:nvPr>
            <p:ph type="sldNum" sz="quarter" idx="12"/>
          </p:nvPr>
        </p:nvSpPr>
        <p:spPr/>
        <p:txBody>
          <a:bodyPr/>
          <a:lstStyle/>
          <a:p>
            <a:fld id="{99DE73FA-2733-4427-A4D1-71DA000BED71}" type="slidenum">
              <a:rPr lang="en-US" smtClean="0"/>
              <a:pPr/>
              <a:t>14</a:t>
            </a:fld>
            <a:endParaRPr lang="en-US"/>
          </a:p>
        </p:txBody>
      </p:sp>
      <p:sp>
        <p:nvSpPr>
          <p:cNvPr id="5" name="Rectangle 4"/>
          <p:cNvSpPr/>
          <p:nvPr/>
        </p:nvSpPr>
        <p:spPr>
          <a:xfrm>
            <a:off x="3218656" y="5715000"/>
            <a:ext cx="5578475" cy="646331"/>
          </a:xfrm>
          <a:prstGeom prst="rect">
            <a:avLst/>
          </a:prstGeom>
        </p:spPr>
        <p:txBody>
          <a:bodyPr>
            <a:spAutoFit/>
          </a:bodyPr>
          <a:lstStyle/>
          <a:p>
            <a:pPr>
              <a:defRPr/>
            </a:pPr>
            <a:r>
              <a:rPr lang="en-US" dirty="0" smtClean="0"/>
              <a:t>Before 1992, there was no PBM. There was only National </a:t>
            </a:r>
            <a:r>
              <a:rPr lang="en-US" dirty="0" err="1" smtClean="0"/>
              <a:t>Zakat</a:t>
            </a:r>
            <a:r>
              <a:rPr lang="en-US" dirty="0" smtClean="0"/>
              <a:t> Foundation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aspects of PBM</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Direct Poverty Alleviation </a:t>
            </a:r>
            <a:r>
              <a:rPr lang="en-US" dirty="0" err="1" smtClean="0"/>
              <a:t>Programmes</a:t>
            </a:r>
            <a:r>
              <a:rPr lang="en-US" dirty="0" smtClean="0"/>
              <a:t>, </a:t>
            </a:r>
          </a:p>
          <a:p>
            <a:pPr marL="914400" lvl="1" indent="-514350"/>
            <a:r>
              <a:rPr lang="en-US" dirty="0" smtClean="0"/>
              <a:t>i.e. giving assistance to aged, children, orphan and disable etc. </a:t>
            </a:r>
          </a:p>
          <a:p>
            <a:pPr marL="514350" indent="-514350">
              <a:buFont typeface="+mj-lt"/>
              <a:buAutoNum type="arabicPeriod"/>
            </a:pPr>
            <a:r>
              <a:rPr lang="en-US" dirty="0" smtClean="0"/>
              <a:t>Rehabilitation of those who can earn their livelihood </a:t>
            </a:r>
          </a:p>
          <a:p>
            <a:pPr marL="914400" lvl="1" indent="-514350"/>
            <a:r>
              <a:rPr lang="en-US" dirty="0" smtClean="0"/>
              <a:t>yellow cab scheme etc.</a:t>
            </a:r>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Evaluation </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A comprehensive and multi-dimensional policy. </a:t>
            </a:r>
          </a:p>
          <a:p>
            <a:pPr marL="514350" indent="-514350">
              <a:buFont typeface="+mj-lt"/>
              <a:buAutoNum type="arabicPeriod"/>
            </a:pPr>
            <a:r>
              <a:rPr lang="en-US" dirty="0" smtClean="0"/>
              <a:t>Utilized Islamic ideology and provided mechanism through Islamic welfare system. </a:t>
            </a:r>
          </a:p>
          <a:p>
            <a:pPr marL="514350" indent="-514350">
              <a:buFont typeface="+mj-lt"/>
              <a:buAutoNum type="arabicPeriod"/>
            </a:pPr>
            <a:r>
              <a:rPr lang="en-US" dirty="0" smtClean="0"/>
              <a:t>Concept of Self-Help and Rehabilitation </a:t>
            </a:r>
          </a:p>
          <a:p>
            <a:pPr marL="514350" indent="-514350">
              <a:buFont typeface="+mj-lt"/>
              <a:buAutoNum type="arabicPeriod"/>
            </a:pPr>
            <a:r>
              <a:rPr lang="en-US" dirty="0" smtClean="0"/>
              <a:t>NGOs be controlled</a:t>
            </a:r>
          </a:p>
          <a:p>
            <a:pPr marL="514350" indent="-514350">
              <a:buFont typeface="+mj-lt"/>
              <a:buAutoNum type="arabicPeriod"/>
            </a:pPr>
            <a:r>
              <a:rPr lang="en-US" dirty="0" smtClean="0"/>
              <a:t>PBM was empowered </a:t>
            </a:r>
          </a:p>
          <a:p>
            <a:pPr marL="514350" indent="-514350">
              <a:buFont typeface="+mj-lt"/>
              <a:buAutoNum type="arabicPeriod"/>
            </a:pPr>
            <a:r>
              <a:rPr lang="en-US" dirty="0" err="1" smtClean="0"/>
              <a:t>Gozara</a:t>
            </a:r>
            <a:r>
              <a:rPr lang="en-US" dirty="0" smtClean="0"/>
              <a:t> allowance, </a:t>
            </a:r>
            <a:r>
              <a:rPr lang="en-US" dirty="0" err="1" smtClean="0"/>
              <a:t>Tawana</a:t>
            </a:r>
            <a:r>
              <a:rPr lang="en-US" dirty="0" smtClean="0"/>
              <a:t> Pakistan, Yellow Cab scheme</a:t>
            </a:r>
          </a:p>
          <a:p>
            <a:pPr marL="514350" indent="-514350">
              <a:buFont typeface="+mj-lt"/>
              <a:buAutoNum type="arabicPeriod"/>
            </a:pPr>
            <a:r>
              <a:rPr lang="en-US" dirty="0" smtClean="0"/>
              <a:t>Ministry of Social welfare and Humanitarian Affairs was never established </a:t>
            </a:r>
          </a:p>
        </p:txBody>
      </p:sp>
      <p:sp>
        <p:nvSpPr>
          <p:cNvPr id="4" name="Slide Number Placeholder 3"/>
          <p:cNvSpPr>
            <a:spLocks noGrp="1"/>
          </p:cNvSpPr>
          <p:nvPr>
            <p:ph type="sldNum" sz="quarter" idx="12"/>
          </p:nvPr>
        </p:nvSpPr>
        <p:spPr/>
        <p:txBody>
          <a:bodyPr/>
          <a:lstStyle/>
          <a:p>
            <a:fld id="{99DE73FA-2733-4427-A4D1-71DA000BED71}"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Fate of the Policy</a:t>
            </a:r>
            <a:endParaRPr lang="en-US" dirty="0"/>
          </a:p>
        </p:txBody>
      </p:sp>
      <p:sp>
        <p:nvSpPr>
          <p:cNvPr id="3" name="Content Placeholder 2"/>
          <p:cNvSpPr>
            <a:spLocks noGrp="1"/>
          </p:cNvSpPr>
          <p:nvPr>
            <p:ph idx="1"/>
          </p:nvPr>
        </p:nvSpPr>
        <p:spPr/>
        <p:txBody>
          <a:bodyPr/>
          <a:lstStyle/>
          <a:p>
            <a:pPr marL="514350" indent="-514350"/>
            <a:r>
              <a:rPr lang="en-US" dirty="0" smtClean="0"/>
              <a:t>For the sustainability of a policy, political and economic stability are must. </a:t>
            </a:r>
            <a:r>
              <a:rPr lang="en-US" dirty="0" err="1" smtClean="0"/>
              <a:t>Nawaz</a:t>
            </a:r>
            <a:r>
              <a:rPr lang="en-US" dirty="0" smtClean="0"/>
              <a:t> </a:t>
            </a:r>
            <a:r>
              <a:rPr lang="en-US" dirty="0" smtClean="0"/>
              <a:t>government collapsed in 1994 and another policy was promulgate</a:t>
            </a:r>
            <a:r>
              <a:rPr lang="en-US" dirty="0"/>
              <a:t>d</a:t>
            </a:r>
            <a:r>
              <a:rPr lang="en-US" dirty="0" smtClean="0"/>
              <a:t> in 1994. </a:t>
            </a:r>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October 1992</a:t>
            </a:r>
            <a:endParaRPr lang="en-US" dirty="0"/>
          </a:p>
        </p:txBody>
      </p:sp>
      <p:sp>
        <p:nvSpPr>
          <p:cNvPr id="3" name="Content Placeholder 2"/>
          <p:cNvSpPr>
            <a:spLocks noGrp="1"/>
          </p:cNvSpPr>
          <p:nvPr>
            <p:ph idx="1"/>
          </p:nvPr>
        </p:nvSpPr>
        <p:spPr/>
        <p:txBody>
          <a:bodyPr>
            <a:normAutofit lnSpcReduction="10000"/>
          </a:bodyPr>
          <a:lstStyle/>
          <a:p>
            <a:r>
              <a:rPr lang="en-US" dirty="0" smtClean="0"/>
              <a:t>This social policy was devised by </a:t>
            </a:r>
            <a:r>
              <a:rPr lang="en-US" b="1" dirty="0" err="1" smtClean="0">
                <a:solidFill>
                  <a:srgbClr val="FFFF00"/>
                </a:solidFill>
              </a:rPr>
              <a:t>Islami</a:t>
            </a:r>
            <a:r>
              <a:rPr lang="en-US" b="1" dirty="0" smtClean="0">
                <a:solidFill>
                  <a:srgbClr val="FFFF00"/>
                </a:solidFill>
              </a:rPr>
              <a:t> </a:t>
            </a:r>
            <a:r>
              <a:rPr lang="en-US" b="1" dirty="0" err="1" smtClean="0">
                <a:solidFill>
                  <a:srgbClr val="FFFF00"/>
                </a:solidFill>
              </a:rPr>
              <a:t>Jamhori</a:t>
            </a:r>
            <a:r>
              <a:rPr lang="en-US" b="1" dirty="0" smtClean="0">
                <a:solidFill>
                  <a:srgbClr val="FFFF00"/>
                </a:solidFill>
              </a:rPr>
              <a:t> </a:t>
            </a:r>
            <a:r>
              <a:rPr lang="en-US" b="1" dirty="0" err="1" smtClean="0">
                <a:solidFill>
                  <a:srgbClr val="FFFF00"/>
                </a:solidFill>
              </a:rPr>
              <a:t>Ittihad</a:t>
            </a:r>
            <a:r>
              <a:rPr lang="en-US" dirty="0" smtClean="0"/>
              <a:t>. </a:t>
            </a:r>
          </a:p>
          <a:p>
            <a:r>
              <a:rPr lang="en-US" dirty="0" err="1" smtClean="0"/>
              <a:t>Nawaz</a:t>
            </a:r>
            <a:r>
              <a:rPr lang="en-US" dirty="0" smtClean="0"/>
              <a:t> Sharif--1992, </a:t>
            </a:r>
            <a:r>
              <a:rPr lang="en-US" dirty="0" err="1" smtClean="0"/>
              <a:t>Islamization</a:t>
            </a:r>
            <a:r>
              <a:rPr lang="en-US" dirty="0" smtClean="0"/>
              <a:t>: the buzz word of the time. </a:t>
            </a:r>
          </a:p>
          <a:p>
            <a:r>
              <a:rPr lang="en-US" dirty="0" smtClean="0"/>
              <a:t>So they devised a social policy based on Islamic social welfare ideologies. </a:t>
            </a:r>
          </a:p>
          <a:p>
            <a:r>
              <a:rPr lang="en-US" dirty="0" smtClean="0"/>
              <a:t>On </a:t>
            </a:r>
            <a:r>
              <a:rPr lang="en-US" b="1" dirty="0" smtClean="0">
                <a:solidFill>
                  <a:srgbClr val="FFFF00"/>
                </a:solidFill>
              </a:rPr>
              <a:t>October 12, 13, &amp; 22 (1992), </a:t>
            </a:r>
            <a:r>
              <a:rPr lang="en-US" dirty="0" smtClean="0"/>
              <a:t>Meeting in Planning Commission of Pakistan, to devise a social policy based on Islamic System of Welfare, </a:t>
            </a:r>
          </a:p>
        </p:txBody>
      </p:sp>
      <p:sp>
        <p:nvSpPr>
          <p:cNvPr id="4" name="Slide Number Placeholder 3"/>
          <p:cNvSpPr>
            <a:spLocks noGrp="1"/>
          </p:cNvSpPr>
          <p:nvPr>
            <p:ph type="sldNum" sz="quarter" idx="12"/>
          </p:nvPr>
        </p:nvSpPr>
        <p:spPr/>
        <p:txBody>
          <a:bodyPr/>
          <a:lstStyle/>
          <a:p>
            <a:fld id="{99DE73FA-2733-4427-A4D1-71DA000BED71}"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Policy</a:t>
            </a:r>
            <a:endParaRPr lang="en-US" dirty="0"/>
          </a:p>
        </p:txBody>
      </p:sp>
      <p:sp>
        <p:nvSpPr>
          <p:cNvPr id="3" name="Content Placeholder 2"/>
          <p:cNvSpPr>
            <a:spLocks noGrp="1"/>
          </p:cNvSpPr>
          <p:nvPr>
            <p:ph idx="1"/>
          </p:nvPr>
        </p:nvSpPr>
        <p:spPr/>
        <p:txBody>
          <a:bodyPr/>
          <a:lstStyle/>
          <a:p>
            <a:r>
              <a:rPr lang="en-US" dirty="0" smtClean="0"/>
              <a:t>There were nine (9) objectives of the policy</a:t>
            </a:r>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6" y="274638"/>
            <a:ext cx="10045542" cy="3306762"/>
          </a:xfrm>
        </p:spPr>
        <p:txBody>
          <a:bodyPr>
            <a:normAutofit/>
          </a:bodyPr>
          <a:lstStyle/>
          <a:p>
            <a:pPr marL="742950" indent="-742950" algn="l">
              <a:buFont typeface="+mj-lt"/>
              <a:buAutoNum type="arabicPeriod"/>
            </a:pPr>
            <a:r>
              <a:rPr lang="en-US" sz="3600" dirty="0" smtClean="0"/>
              <a:t>To develop and promote social welfare </a:t>
            </a:r>
            <a:r>
              <a:rPr lang="en-US" sz="3600" dirty="0" err="1" smtClean="0"/>
              <a:t>programmes</a:t>
            </a:r>
            <a:r>
              <a:rPr lang="en-US" sz="3600" dirty="0" smtClean="0"/>
              <a:t> with the help of </a:t>
            </a:r>
            <a:r>
              <a:rPr lang="en-US" sz="3600" dirty="0" smtClean="0">
                <a:solidFill>
                  <a:srgbClr val="FFFF00"/>
                </a:solidFill>
              </a:rPr>
              <a:t>active public participation </a:t>
            </a:r>
            <a:r>
              <a:rPr lang="en-US" sz="3600" dirty="0" smtClean="0"/>
              <a:t>and utilization &amp; exploration of </a:t>
            </a:r>
            <a:r>
              <a:rPr lang="en-US" sz="3600" dirty="0" smtClean="0">
                <a:solidFill>
                  <a:srgbClr val="FFFF00"/>
                </a:solidFill>
              </a:rPr>
              <a:t>community resources </a:t>
            </a:r>
            <a:r>
              <a:rPr lang="en-US" sz="3600" dirty="0" smtClean="0"/>
              <a:t>to meet social welfare needs at local level</a:t>
            </a:r>
            <a:endParaRPr lang="en-US" sz="3600" dirty="0"/>
          </a:p>
        </p:txBody>
      </p:sp>
      <p:sp>
        <p:nvSpPr>
          <p:cNvPr id="3" name="Content Placeholder 2"/>
          <p:cNvSpPr>
            <a:spLocks noGrp="1"/>
          </p:cNvSpPr>
          <p:nvPr>
            <p:ph idx="1"/>
          </p:nvPr>
        </p:nvSpPr>
        <p:spPr>
          <a:xfrm>
            <a:off x="558086" y="3962401"/>
            <a:ext cx="10045542" cy="2163763"/>
          </a:xfrm>
        </p:spPr>
        <p:txBody>
          <a:bodyPr>
            <a:normAutofit fontScale="85000" lnSpcReduction="20000"/>
          </a:bodyPr>
          <a:lstStyle/>
          <a:p>
            <a:r>
              <a:rPr lang="en-US" dirty="0" smtClean="0"/>
              <a:t>If a </a:t>
            </a:r>
            <a:r>
              <a:rPr lang="en-US" dirty="0" err="1" smtClean="0"/>
              <a:t>programme</a:t>
            </a:r>
            <a:r>
              <a:rPr lang="en-US" dirty="0" smtClean="0"/>
              <a:t> lacks public participation, it fails. </a:t>
            </a:r>
          </a:p>
          <a:p>
            <a:r>
              <a:rPr lang="en-US" dirty="0" smtClean="0"/>
              <a:t>Previous </a:t>
            </a:r>
            <a:r>
              <a:rPr lang="en-US" dirty="0" err="1" smtClean="0"/>
              <a:t>Zakat</a:t>
            </a:r>
            <a:r>
              <a:rPr lang="en-US" dirty="0" smtClean="0"/>
              <a:t> system </a:t>
            </a:r>
            <a:r>
              <a:rPr lang="en-US" dirty="0" smtClean="0">
                <a:sym typeface="Wingdings" pitchFamily="2" charset="2"/>
              </a:rPr>
              <a:t>misused by </a:t>
            </a:r>
            <a:r>
              <a:rPr lang="en-US" dirty="0" err="1" smtClean="0">
                <a:sym typeface="Wingdings" pitchFamily="2" charset="2"/>
              </a:rPr>
              <a:t>zakat</a:t>
            </a:r>
            <a:r>
              <a:rPr lang="en-US" dirty="0" smtClean="0">
                <a:sym typeface="Wingdings" pitchFamily="2" charset="2"/>
              </a:rPr>
              <a:t> chairmen</a:t>
            </a:r>
          </a:p>
          <a:p>
            <a:r>
              <a:rPr lang="en-US" dirty="0" smtClean="0">
                <a:sym typeface="Wingdings" pitchFamily="2" charset="2"/>
              </a:rPr>
              <a:t>Open election of </a:t>
            </a:r>
            <a:r>
              <a:rPr lang="en-US" dirty="0" err="1" smtClean="0">
                <a:sym typeface="Wingdings" pitchFamily="2" charset="2"/>
              </a:rPr>
              <a:t>zakat</a:t>
            </a:r>
            <a:r>
              <a:rPr lang="en-US" dirty="0" smtClean="0">
                <a:sym typeface="Wingdings" pitchFamily="2" charset="2"/>
              </a:rPr>
              <a:t> chairman was introduced in 1992 policy</a:t>
            </a:r>
          </a:p>
          <a:p>
            <a:r>
              <a:rPr lang="en-US" dirty="0" smtClean="0">
                <a:sym typeface="Wingdings" pitchFamily="2" charset="2"/>
              </a:rPr>
              <a:t>2ndly, if a trainer is available within the community, hire him for training others</a:t>
            </a:r>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6" y="228600"/>
            <a:ext cx="10045542" cy="2057400"/>
          </a:xfrm>
        </p:spPr>
        <p:txBody>
          <a:bodyPr>
            <a:normAutofit/>
          </a:bodyPr>
          <a:lstStyle/>
          <a:p>
            <a:pPr marL="742950" indent="-742950" algn="l">
              <a:buFont typeface="+mj-lt"/>
              <a:buAutoNum type="arabicPeriod" startAt="2"/>
            </a:pPr>
            <a:r>
              <a:rPr lang="en-US" sz="3200" dirty="0" smtClean="0"/>
              <a:t>To tackle social problems like poverty, </a:t>
            </a:r>
            <a:r>
              <a:rPr lang="en-US" sz="3200" dirty="0" smtClean="0">
                <a:solidFill>
                  <a:srgbClr val="FFFF00"/>
                </a:solidFill>
              </a:rPr>
              <a:t>collaboration</a:t>
            </a:r>
            <a:r>
              <a:rPr lang="en-US" sz="3200" dirty="0" smtClean="0"/>
              <a:t> between </a:t>
            </a:r>
            <a:r>
              <a:rPr lang="en-US" sz="3200" dirty="0" smtClean="0">
                <a:solidFill>
                  <a:srgbClr val="FFFF00"/>
                </a:solidFill>
              </a:rPr>
              <a:t>public &amp; private sector </a:t>
            </a:r>
            <a:r>
              <a:rPr lang="en-US" sz="3200" dirty="0" smtClean="0"/>
              <a:t>be enhanced to meet the needs of economically, socially and physically handicapped. </a:t>
            </a:r>
            <a:endParaRPr lang="en-US" sz="3200" dirty="0"/>
          </a:p>
        </p:txBody>
      </p:sp>
      <p:sp>
        <p:nvSpPr>
          <p:cNvPr id="3" name="Content Placeholder 2"/>
          <p:cNvSpPr>
            <a:spLocks noGrp="1"/>
          </p:cNvSpPr>
          <p:nvPr>
            <p:ph idx="1"/>
          </p:nvPr>
        </p:nvSpPr>
        <p:spPr>
          <a:xfrm>
            <a:off x="558086" y="2514601"/>
            <a:ext cx="10045542" cy="3611563"/>
          </a:xfrm>
        </p:spPr>
        <p:txBody>
          <a:bodyPr/>
          <a:lstStyle/>
          <a:p>
            <a:pPr lvl="1"/>
            <a:endParaRPr lang="en-US" dirty="0" smtClean="0"/>
          </a:p>
          <a:p>
            <a:pPr lvl="1"/>
            <a:endParaRPr lang="en-US" dirty="0" smtClean="0"/>
          </a:p>
          <a:p>
            <a:pPr lvl="1"/>
            <a:r>
              <a:rPr lang="en-US" dirty="0" smtClean="0"/>
              <a:t>Expansion of civil society (NGOs sector), it was felt necessary to collaborate this sector with public sector so that the needs of maximum number of socially, physically and economically handicapped be enhanced. </a:t>
            </a:r>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742950" indent="-742950" algn="l">
              <a:buFont typeface="+mj-lt"/>
              <a:buAutoNum type="arabicPeriod" startAt="3"/>
            </a:pPr>
            <a:r>
              <a:rPr lang="en-US" sz="3600" dirty="0" smtClean="0"/>
              <a:t>To extend social welfare </a:t>
            </a:r>
            <a:r>
              <a:rPr lang="en-US" sz="3600" dirty="0" err="1" smtClean="0"/>
              <a:t>programmes</a:t>
            </a:r>
            <a:r>
              <a:rPr lang="en-US" sz="3600" dirty="0" smtClean="0"/>
              <a:t> to far-flung </a:t>
            </a:r>
            <a:r>
              <a:rPr lang="en-US" sz="3600" dirty="0" smtClean="0">
                <a:solidFill>
                  <a:srgbClr val="FFFF00"/>
                </a:solidFill>
              </a:rPr>
              <a:t>rural areas</a:t>
            </a:r>
            <a:endParaRPr lang="en-US" sz="3600" dirty="0">
              <a:solidFill>
                <a:srgbClr val="FFFF00"/>
              </a:solidFill>
            </a:endParaRPr>
          </a:p>
        </p:txBody>
      </p:sp>
      <p:sp>
        <p:nvSpPr>
          <p:cNvPr id="3" name="Content Placeholder 2"/>
          <p:cNvSpPr>
            <a:spLocks noGrp="1"/>
          </p:cNvSpPr>
          <p:nvPr>
            <p:ph idx="1"/>
          </p:nvPr>
        </p:nvSpPr>
        <p:spPr>
          <a:xfrm>
            <a:off x="558086" y="2514601"/>
            <a:ext cx="10045542" cy="3611563"/>
          </a:xfrm>
        </p:spPr>
        <p:txBody>
          <a:bodyPr/>
          <a:lstStyle/>
          <a:p>
            <a:pPr lvl="1"/>
            <a:r>
              <a:rPr lang="en-US" dirty="0" smtClean="0"/>
              <a:t>Mostly BIG NGOs head offices in Big Cities with no out-reach to far flung rural areas. </a:t>
            </a:r>
          </a:p>
          <a:p>
            <a:pPr lvl="1"/>
            <a:r>
              <a:rPr lang="en-US" dirty="0" smtClean="0"/>
              <a:t>Only air-conditioned policies. </a:t>
            </a:r>
          </a:p>
          <a:p>
            <a:pPr lvl="1"/>
            <a:r>
              <a:rPr lang="en-US" dirty="0" smtClean="0"/>
              <a:t>It was required that NGOs should extend their </a:t>
            </a:r>
            <a:r>
              <a:rPr lang="en-US" dirty="0" err="1" smtClean="0"/>
              <a:t>programmes</a:t>
            </a:r>
            <a:r>
              <a:rPr lang="en-US" dirty="0" smtClean="0"/>
              <a:t> to far flung areas for their welfare. </a:t>
            </a:r>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t>4. To transfer the responsibility of social   </a:t>
            </a:r>
            <a:br>
              <a:rPr lang="en-US" sz="3600" dirty="0" smtClean="0"/>
            </a:br>
            <a:r>
              <a:rPr lang="en-US" sz="3600" dirty="0"/>
              <a:t> </a:t>
            </a:r>
            <a:r>
              <a:rPr lang="en-US" sz="3600" dirty="0" smtClean="0"/>
              <a:t>    welfare to </a:t>
            </a:r>
            <a:r>
              <a:rPr lang="en-US" sz="3600" dirty="0" smtClean="0">
                <a:solidFill>
                  <a:srgbClr val="FFFF00"/>
                </a:solidFill>
              </a:rPr>
              <a:t>local government</a:t>
            </a:r>
            <a:endParaRPr lang="en-US" sz="3600" dirty="0">
              <a:solidFill>
                <a:srgbClr val="FFFF00"/>
              </a:solidFill>
            </a:endParaRPr>
          </a:p>
        </p:txBody>
      </p:sp>
      <p:sp>
        <p:nvSpPr>
          <p:cNvPr id="3" name="Content Placeholder 2"/>
          <p:cNvSpPr>
            <a:spLocks noGrp="1"/>
          </p:cNvSpPr>
          <p:nvPr>
            <p:ph idx="1"/>
          </p:nvPr>
        </p:nvSpPr>
        <p:spPr>
          <a:xfrm>
            <a:off x="558086" y="2362201"/>
            <a:ext cx="10045542" cy="3763963"/>
          </a:xfrm>
        </p:spPr>
        <p:txBody>
          <a:bodyPr/>
          <a:lstStyle/>
          <a:p>
            <a:pPr lvl="1"/>
            <a:r>
              <a:rPr lang="en-US" dirty="0" smtClean="0"/>
              <a:t>In foreign countries, all the welfare activities are carried out through Local Governments. </a:t>
            </a:r>
          </a:p>
          <a:p>
            <a:pPr lvl="1"/>
            <a:r>
              <a:rPr lang="en-US" dirty="0" smtClean="0"/>
              <a:t>It was suggested to provide social assistance to people through Union Councils at local level. </a:t>
            </a:r>
          </a:p>
        </p:txBody>
      </p:sp>
      <p:sp>
        <p:nvSpPr>
          <p:cNvPr id="4" name="Slide Number Placeholder 3"/>
          <p:cNvSpPr>
            <a:spLocks noGrp="1"/>
          </p:cNvSpPr>
          <p:nvPr>
            <p:ph type="sldNum" sz="quarter" idx="12"/>
          </p:nvPr>
        </p:nvSpPr>
        <p:spPr/>
        <p:txBody>
          <a:bodyPr/>
          <a:lstStyle/>
          <a:p>
            <a:fld id="{99DE73FA-2733-4427-A4D1-71DA000BED7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6" y="274638"/>
            <a:ext cx="10045542" cy="1706562"/>
          </a:xfrm>
        </p:spPr>
        <p:txBody>
          <a:bodyPr>
            <a:noAutofit/>
          </a:bodyPr>
          <a:lstStyle/>
          <a:p>
            <a:pPr algn="l"/>
            <a:r>
              <a:rPr lang="en-US" sz="3600" dirty="0" smtClean="0"/>
              <a:t>5. To review, </a:t>
            </a:r>
            <a:r>
              <a:rPr lang="en-US" sz="3600" dirty="0" smtClean="0">
                <a:solidFill>
                  <a:srgbClr val="FFFF00"/>
                </a:solidFill>
              </a:rPr>
              <a:t>monitor</a:t>
            </a:r>
            <a:r>
              <a:rPr lang="en-US" sz="3600" dirty="0" smtClean="0"/>
              <a:t>, and evaluate the </a:t>
            </a:r>
            <a:br>
              <a:rPr lang="en-US" sz="3600" dirty="0" smtClean="0"/>
            </a:br>
            <a:r>
              <a:rPr lang="en-US" sz="3600" dirty="0"/>
              <a:t> </a:t>
            </a:r>
            <a:r>
              <a:rPr lang="en-US" sz="3600" dirty="0" smtClean="0"/>
              <a:t>   financial &amp; other </a:t>
            </a:r>
            <a:r>
              <a:rPr lang="en-US" sz="3600" dirty="0" smtClean="0">
                <a:solidFill>
                  <a:srgbClr val="FFFF00"/>
                </a:solidFill>
              </a:rPr>
              <a:t>assistance to NGOs </a:t>
            </a:r>
            <a:r>
              <a:rPr lang="en-US" sz="3600" dirty="0" smtClean="0"/>
              <a:t>at  </a:t>
            </a:r>
            <a:br>
              <a:rPr lang="en-US" sz="3600" dirty="0" smtClean="0"/>
            </a:br>
            <a:r>
              <a:rPr lang="en-US" sz="3600" dirty="0"/>
              <a:t> </a:t>
            </a:r>
            <a:r>
              <a:rPr lang="en-US" sz="3600" dirty="0" smtClean="0"/>
              <a:t>   Federal &amp; Provincial level. </a:t>
            </a:r>
            <a:endParaRPr lang="en-US" sz="3600" dirty="0"/>
          </a:p>
        </p:txBody>
      </p:sp>
      <p:sp>
        <p:nvSpPr>
          <p:cNvPr id="3" name="Content Placeholder 2"/>
          <p:cNvSpPr>
            <a:spLocks noGrp="1"/>
          </p:cNvSpPr>
          <p:nvPr>
            <p:ph idx="1"/>
          </p:nvPr>
        </p:nvSpPr>
        <p:spPr>
          <a:xfrm>
            <a:off x="558086" y="3200401"/>
            <a:ext cx="10045542" cy="2925763"/>
          </a:xfrm>
        </p:spPr>
        <p:txBody>
          <a:bodyPr/>
          <a:lstStyle/>
          <a:p>
            <a:pPr lvl="1"/>
            <a:r>
              <a:rPr lang="en-US" dirty="0" smtClean="0"/>
              <a:t>Control the NGOs </a:t>
            </a:r>
            <a:r>
              <a:rPr lang="en-US" dirty="0" smtClean="0">
                <a:sym typeface="Wingdings" pitchFamily="2" charset="2"/>
              </a:rPr>
              <a:t> attempts of 80s, 92, 96, 2005, 2007  all failed. </a:t>
            </a:r>
          </a:p>
          <a:p>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6" y="274638"/>
            <a:ext cx="10045542" cy="1706562"/>
          </a:xfrm>
        </p:spPr>
        <p:txBody>
          <a:bodyPr>
            <a:noAutofit/>
          </a:bodyPr>
          <a:lstStyle/>
          <a:p>
            <a:pPr algn="l"/>
            <a:r>
              <a:rPr lang="en-US" sz="3600" dirty="0" smtClean="0"/>
              <a:t>6. To establish a coordinating body to </a:t>
            </a:r>
            <a:br>
              <a:rPr lang="en-US" sz="3600" dirty="0" smtClean="0"/>
            </a:br>
            <a:r>
              <a:rPr lang="en-US" sz="3600" dirty="0">
                <a:solidFill>
                  <a:srgbClr val="FFFF00"/>
                </a:solidFill>
              </a:rPr>
              <a:t> </a:t>
            </a:r>
            <a:r>
              <a:rPr lang="en-US" sz="3600" dirty="0" smtClean="0">
                <a:solidFill>
                  <a:srgbClr val="FFFF00"/>
                </a:solidFill>
              </a:rPr>
              <a:t>   streamline the funding to NGOs </a:t>
            </a:r>
            <a:r>
              <a:rPr lang="en-US" sz="3600" dirty="0" smtClean="0"/>
              <a:t>by </a:t>
            </a:r>
            <a:br>
              <a:rPr lang="en-US" sz="3600" dirty="0" smtClean="0"/>
            </a:br>
            <a:r>
              <a:rPr lang="en-US" sz="3600" dirty="0"/>
              <a:t> </a:t>
            </a:r>
            <a:r>
              <a:rPr lang="en-US" sz="3600" dirty="0" smtClean="0"/>
              <a:t>   Government &amp; International Agencies. </a:t>
            </a:r>
            <a:endParaRPr lang="en-US" sz="3600" dirty="0"/>
          </a:p>
        </p:txBody>
      </p:sp>
      <p:sp>
        <p:nvSpPr>
          <p:cNvPr id="3" name="Content Placeholder 2"/>
          <p:cNvSpPr>
            <a:spLocks noGrp="1"/>
          </p:cNvSpPr>
          <p:nvPr>
            <p:ph idx="1"/>
          </p:nvPr>
        </p:nvSpPr>
        <p:spPr>
          <a:xfrm>
            <a:off x="558086" y="2209801"/>
            <a:ext cx="10045542" cy="3916363"/>
          </a:xfrm>
        </p:spPr>
        <p:txBody>
          <a:bodyPr/>
          <a:lstStyle/>
          <a:p>
            <a:endParaRPr lang="en-US" dirty="0"/>
          </a:p>
        </p:txBody>
      </p:sp>
      <p:sp>
        <p:nvSpPr>
          <p:cNvPr id="4" name="Slide Number Placeholder 3"/>
          <p:cNvSpPr>
            <a:spLocks noGrp="1"/>
          </p:cNvSpPr>
          <p:nvPr>
            <p:ph type="sldNum" sz="quarter" idx="12"/>
          </p:nvPr>
        </p:nvSpPr>
        <p:spPr/>
        <p:txBody>
          <a:bodyPr/>
          <a:lstStyle/>
          <a:p>
            <a:fld id="{99DE73FA-2733-4427-A4D1-71DA000BED71}"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3465</TotalTime>
  <Words>660</Words>
  <Application>Microsoft Office PowerPoint</Application>
  <PresentationFormat>Custom</PresentationFormat>
  <Paragraphs>82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3rd Social Welfare Policy of Pakistan, 1992</vt:lpstr>
      <vt:lpstr>October 1992</vt:lpstr>
      <vt:lpstr>Objectives of the Policy</vt:lpstr>
      <vt:lpstr>To develop and promote social welfare programmes with the help of active public participation and utilization &amp; exploration of community resources to meet social welfare needs at local level</vt:lpstr>
      <vt:lpstr>To tackle social problems like poverty, collaboration between public &amp; private sector be enhanced to meet the needs of economically, socially and physically handicapped. </vt:lpstr>
      <vt:lpstr>To extend social welfare programmes to far-flung rural areas</vt:lpstr>
      <vt:lpstr>4. To transfer the responsibility of social         welfare to local government</vt:lpstr>
      <vt:lpstr>5. To review, monitor, and evaluate the      financial &amp; other assistance to NGOs at       Federal &amp; Provincial level. </vt:lpstr>
      <vt:lpstr>6. To establish a coordinating body to      streamline the funding to NGOs by      Government &amp; International Agencies. </vt:lpstr>
      <vt:lpstr>7. To develop remedial programmes      for care, welfare and rehabilitation of disable </vt:lpstr>
      <vt:lpstr>8. To make provisions for staff welfare      /government employees</vt:lpstr>
      <vt:lpstr>9. To decentralize social welfare      administration to the district level</vt:lpstr>
      <vt:lpstr>Major Recommendations </vt:lpstr>
      <vt:lpstr>Bait-ul-Mal and its Role</vt:lpstr>
      <vt:lpstr>Two aspects of PBM</vt:lpstr>
      <vt:lpstr>Critical Evaluation </vt:lpstr>
      <vt:lpstr>Fate of the Policy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Social Welfare Policy of Pakistan, 1992</dc:title>
  <dc:creator>Imran</dc:creator>
  <cp:lastModifiedBy>Imran</cp:lastModifiedBy>
  <cp:revision>74</cp:revision>
  <dcterms:created xsi:type="dcterms:W3CDTF">2014-01-12T10:47:38Z</dcterms:created>
  <dcterms:modified xsi:type="dcterms:W3CDTF">2017-04-06T05:53:07Z</dcterms:modified>
</cp:coreProperties>
</file>